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1" r:id="rId5"/>
    <p:sldId id="259" r:id="rId6"/>
    <p:sldId id="262" r:id="rId7"/>
    <p:sldId id="263" r:id="rId8"/>
    <p:sldId id="265" r:id="rId9"/>
    <p:sldId id="269" r:id="rId10"/>
    <p:sldId id="270" r:id="rId11"/>
    <p:sldId id="266" r:id="rId12"/>
    <p:sldId id="271" r:id="rId13"/>
    <p:sldId id="272" r:id="rId14"/>
    <p:sldId id="267" r:id="rId15"/>
    <p:sldId id="273" r:id="rId16"/>
    <p:sldId id="274" r:id="rId17"/>
    <p:sldId id="277" r:id="rId18"/>
    <p:sldId id="275" r:id="rId19"/>
    <p:sldId id="27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2-07T10:29:58.148"/>
    </inkml:context>
    <inkml:brush xml:id="br0">
      <inkml:brushProperty name="width" value="0.35" units="cm"/>
      <inkml:brushProperty name="height" value="0.35" units="cm"/>
      <inkml:brushProperty name="color" value="#0B868D"/>
      <inkml:brushProperty name="inkEffects" value="ocean"/>
      <inkml:brushProperty name="anchorX" value="-48005.85156"/>
      <inkml:brushProperty name="anchorY" value="-43668.43359"/>
      <inkml:brushProperty name="scaleFactor" value="0.5"/>
    </inkml:brush>
  </inkml:definitions>
  <inkml:trace contextRef="#ctx0" brushRef="#br0">0 23 896,'0'0'0,"4"-4"0,6-5-224,-1 0-532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2-07T10:29:58.148"/>
    </inkml:context>
    <inkml:brush xml:id="br0">
      <inkml:brushProperty name="width" value="0.35" units="cm"/>
      <inkml:brushProperty name="height" value="0.35" units="cm"/>
      <inkml:brushProperty name="color" value="#0B868D"/>
      <inkml:brushProperty name="inkEffects" value="ocean"/>
      <inkml:brushProperty name="anchorX" value="-48005.85156"/>
      <inkml:brushProperty name="anchorY" value="-43668.43359"/>
      <inkml:brushProperty name="scaleFactor" value="0.5"/>
    </inkml:brush>
  </inkml:definitions>
  <inkml:trace contextRef="#ctx0" brushRef="#br0">0 23 896,'0'0'0,"4"-4"0,6-5-224,-1 0-532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B0E2C-479D-498F-A0AF-303BF86B69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1A8794-4780-4EA5-BCEC-616813A3B2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EBD6DA-BA3B-4A66-80AE-885C5423E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B6AA-A713-428C-9B1E-83CE706001D9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E690B-59C5-478B-A42E-5F37F5CBE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7DEAC5-E2FA-40C3-8CF5-E7D61556F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D8E61-9CF0-433F-86D0-43B5CD535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782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42C09-5F32-4639-AE90-C467C4417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3BD555-5EA2-4FDD-B89D-E79BDDD8A3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08FA9D-7FF4-470C-8E3A-0369AA018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B6AA-A713-428C-9B1E-83CE706001D9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0DD9E-F32C-4D0B-902D-806899394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3BDA15-EF2D-49A0-B4D1-1BC567FEF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D8E61-9CF0-433F-86D0-43B5CD535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960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72EB025-EF3C-43FE-838D-3220033E08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59E0F7-B556-438F-BF65-438E54119B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9B3BCF-3B71-48F3-AD4F-AA6FC13C8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B6AA-A713-428C-9B1E-83CE706001D9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CE738C-E4E3-427B-9DBD-E34795CCD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6C14B6-E3B7-4D56-8ADE-6BBCA277E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D8E61-9CF0-433F-86D0-43B5CD535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651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42D22-A8CC-4909-A344-BDB866670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72711E-A38D-4971-B335-7636EB05BB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5AE2F7-94F2-42EF-8078-592BD2FE9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B6AA-A713-428C-9B1E-83CE706001D9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7470D-AD5A-4D03-B8A6-224512FA7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33A95B-9CB1-4921-A40D-E84AB65F3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D8E61-9CF0-433F-86D0-43B5CD535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086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54D0A-D58B-4396-B2A8-3E8BD8E79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E55AF8-5E0E-45F2-8C02-1F59FB4B3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44ACD1-CF84-4328-9EEC-4ADF93CFA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B6AA-A713-428C-9B1E-83CE706001D9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5C8811-5338-4C7C-8701-308FDC5A3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1FAFCE-D63D-4072-80F6-152F7D90B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D8E61-9CF0-433F-86D0-43B5CD535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278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CA358-776E-4E49-BA75-0FE4D9D9C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E354C3-2251-480A-9547-B73ADD09B8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4057D1-2677-443E-ACED-E5C0DDE3FE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092A20-7BF1-4376-ACA9-64A926594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B6AA-A713-428C-9B1E-83CE706001D9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A73525-580A-4802-9A02-9B2C3BA82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6F343E-F357-45F3-AA50-64750E9A8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D8E61-9CF0-433F-86D0-43B5CD535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807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41753-A33F-4BE6-A94F-B303A8E60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D0ABB6-9E95-407E-9889-20C13D23DA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9D503F-4545-4E87-9D35-A2A9A14EB8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D24657-039A-485D-8684-143835B722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05A9B4-3BD6-422B-A377-6AF7AA8915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1531A-DDD5-45DA-9C9D-E9620F9C9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B6AA-A713-428C-9B1E-83CE706001D9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DF9A36-B858-4B2B-A199-0F81FC569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EEE196-15B8-422F-AB4E-6316943EA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D8E61-9CF0-433F-86D0-43B5CD535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90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73EA-8DA6-4BFC-82A0-6868F1E44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481E2B-F357-45B7-815B-6CECC0252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B6AA-A713-428C-9B1E-83CE706001D9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C1D264-7B41-409E-A416-FFC9770A9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EC75D0-8008-42D3-9EDD-2C4972D0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D8E61-9CF0-433F-86D0-43B5CD535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408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50FE7D-3004-4E16-8882-895266F75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B6AA-A713-428C-9B1E-83CE706001D9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CD05A7-CC99-42B4-9C73-0442E74B4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96C0CD-B338-44BE-9F7B-12CF1B627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D8E61-9CF0-433F-86D0-43B5CD535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367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837D5-63E4-496C-B57D-ED89D8CDA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8F8C0-42FF-4EF5-9416-769ACCC62B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3A5994-5C9C-4B87-BCFF-E78AB6B244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890163-E953-41ED-908E-9ACE45CE8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B6AA-A713-428C-9B1E-83CE706001D9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1DCE09-C49D-49FC-9B23-6ACF2C539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097716-C2CA-4284-AFC4-F9A77F559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D8E61-9CF0-433F-86D0-43B5CD535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322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1B9A8-E615-4AA5-84AB-DCECD1387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7357FC-BF21-4E07-AFEC-C2AA7E9A04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8B5BC0-F17F-4D67-A442-84C11C3809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36FDE1-D13D-4CF3-814B-CD438D240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B6AA-A713-428C-9B1E-83CE706001D9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C354A0-2421-433E-97C1-078878EFD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CB86D9-58B8-4CE1-B286-764F284B2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D8E61-9CF0-433F-86D0-43B5CD535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364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8EFB03-BA0E-4B0D-A9FD-B0BAB1B4D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EDDB06-E95F-4345-AA56-7FE3E0969D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AC0CCC-AE77-42A3-9FAC-81DC7B3535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5B6AA-A713-428C-9B1E-83CE706001D9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A66F74-FCAF-49F6-8968-9649A6CB11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61C073-FF3C-4C50-A9EA-CDFB85D0BE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D8E61-9CF0-433F-86D0-43B5CD535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801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9.xml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7.xml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C313F-71BA-4CE1-B865-6020162D9A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>
                <a:solidFill>
                  <a:srgbClr val="0070C0"/>
                </a:solidFill>
              </a:rPr>
              <a:t>MATEMATIKA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8073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8044E9D-FC0B-4ED5-8B85-2B7505C427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15312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10A52F1-6E52-4085-8CB8-4101393BF8F5}"/>
              </a:ext>
            </a:extLst>
          </p:cNvPr>
          <p:cNvGrpSpPr/>
          <p:nvPr/>
        </p:nvGrpSpPr>
        <p:grpSpPr>
          <a:xfrm>
            <a:off x="3256357" y="385596"/>
            <a:ext cx="3931818" cy="2379546"/>
            <a:chOff x="3256357" y="385596"/>
            <a:chExt cx="3931818" cy="2379546"/>
          </a:xfrm>
        </p:grpSpPr>
        <p:sp>
          <p:nvSpPr>
            <p:cNvPr id="9" name="Thought Bubble: Cloud 8">
              <a:extLst>
                <a:ext uri="{FF2B5EF4-FFF2-40B4-BE49-F238E27FC236}">
                  <a16:creationId xmlns:a16="http://schemas.microsoft.com/office/drawing/2014/main" id="{64B4092A-DB19-4958-B233-E7EF2C90D6C1}"/>
                </a:ext>
              </a:extLst>
            </p:cNvPr>
            <p:cNvSpPr/>
            <p:nvPr/>
          </p:nvSpPr>
          <p:spPr>
            <a:xfrm rot="739038">
              <a:off x="3256357" y="385596"/>
              <a:ext cx="3871861" cy="2379546"/>
            </a:xfrm>
            <a:prstGeom prst="cloudCallout">
              <a:avLst/>
            </a:prstGeom>
            <a:solidFill>
              <a:schemeClr val="bg1"/>
            </a:solidFill>
            <a:effectLst>
              <a:innerShdw blurRad="63500" dist="50800" dir="2700000">
                <a:srgbClr val="00B0F0">
                  <a:alpha val="5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1DFE202-844E-4A23-9DDD-36092D28746C}"/>
                </a:ext>
              </a:extLst>
            </p:cNvPr>
            <p:cNvSpPr txBox="1"/>
            <p:nvPr/>
          </p:nvSpPr>
          <p:spPr>
            <a:xfrm>
              <a:off x="3359020" y="882871"/>
              <a:ext cx="3829155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r-HR" sz="2800" dirty="0">
                  <a:solidFill>
                    <a:srgbClr val="0070C0"/>
                  </a:solidFill>
                  <a:latin typeface="+mj-lt"/>
                </a:rPr>
                <a:t>BRAVO!</a:t>
              </a:r>
              <a:r>
                <a:rPr lang="hr-HR" sz="2800" dirty="0">
                  <a:solidFill>
                    <a:srgbClr val="0070C0"/>
                  </a:solidFill>
                  <a:latin typeface="+mj-lt"/>
                  <a:sym typeface="Wingdings" panose="05000000000000000000" pitchFamily="2" charset="2"/>
                </a:rPr>
                <a:t></a:t>
              </a:r>
            </a:p>
            <a:p>
              <a:pPr algn="ctr"/>
              <a:r>
                <a:rPr lang="hr-HR" sz="2800" dirty="0">
                  <a:solidFill>
                    <a:srgbClr val="0070C0"/>
                  </a:solidFill>
                  <a:latin typeface="+mj-lt"/>
                  <a:sym typeface="Wingdings" panose="05000000000000000000" pitchFamily="2" charset="2"/>
                </a:rPr>
                <a:t>DA VIDIMO ŠTO NAS ČEKA DALJE...</a:t>
              </a:r>
              <a:endParaRPr lang="en-US" sz="2800" dirty="0">
                <a:solidFill>
                  <a:srgbClr val="0070C0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6176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BBEF65-A7D9-4A40-A047-CADE4A1255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15312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FFD8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0F82DC9B-C186-4066-A086-54C22C0BDCE0}"/>
              </a:ext>
            </a:extLst>
          </p:cNvPr>
          <p:cNvSpPr txBox="1">
            <a:spLocks/>
          </p:cNvSpPr>
          <p:nvPr/>
        </p:nvSpPr>
        <p:spPr>
          <a:xfrm>
            <a:off x="4965430" y="629268"/>
            <a:ext cx="6586491" cy="128616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3600" dirty="0">
                <a:solidFill>
                  <a:srgbClr val="0070C0"/>
                </a:solidFill>
              </a:rPr>
              <a:t>ODABERI ZBROJ SA RJEŠENJEM 5.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10" name="TextBox 9">
            <a:hlinkClick r:id="rId3" action="ppaction://hlinksldjump"/>
            <a:extLst>
              <a:ext uri="{FF2B5EF4-FFF2-40B4-BE49-F238E27FC236}">
                <a16:creationId xmlns:a16="http://schemas.microsoft.com/office/drawing/2014/main" id="{D6FCC982-D111-4007-9446-3561F3D278B2}"/>
              </a:ext>
            </a:extLst>
          </p:cNvPr>
          <p:cNvSpPr txBox="1"/>
          <p:nvPr/>
        </p:nvSpPr>
        <p:spPr>
          <a:xfrm>
            <a:off x="3859619" y="2732567"/>
            <a:ext cx="1522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solidFill>
                  <a:srgbClr val="0070C0"/>
                </a:solidFill>
              </a:rPr>
              <a:t>1 + 2 + 1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1" name="TextBox 10">
            <a:hlinkClick r:id="rId4" action="ppaction://hlinksldjump"/>
            <a:extLst>
              <a:ext uri="{FF2B5EF4-FFF2-40B4-BE49-F238E27FC236}">
                <a16:creationId xmlns:a16="http://schemas.microsoft.com/office/drawing/2014/main" id="{26DC1A87-0663-4F4D-84C7-DD193FDBC588}"/>
              </a:ext>
            </a:extLst>
          </p:cNvPr>
          <p:cNvSpPr txBox="1"/>
          <p:nvPr/>
        </p:nvSpPr>
        <p:spPr>
          <a:xfrm>
            <a:off x="4965429" y="3767469"/>
            <a:ext cx="1452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solidFill>
                  <a:srgbClr val="0070C0"/>
                </a:solidFill>
              </a:rPr>
              <a:t>2 + 2 + 1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2" name="TextBox 11">
            <a:hlinkClick r:id="rId3" action="ppaction://hlinksldjump"/>
            <a:extLst>
              <a:ext uri="{FF2B5EF4-FFF2-40B4-BE49-F238E27FC236}">
                <a16:creationId xmlns:a16="http://schemas.microsoft.com/office/drawing/2014/main" id="{FA8D7DCC-8819-42E7-907D-2FCF67385081}"/>
              </a:ext>
            </a:extLst>
          </p:cNvPr>
          <p:cNvSpPr txBox="1"/>
          <p:nvPr/>
        </p:nvSpPr>
        <p:spPr>
          <a:xfrm>
            <a:off x="5932993" y="2933473"/>
            <a:ext cx="1977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solidFill>
                  <a:srgbClr val="0070C0"/>
                </a:solidFill>
              </a:rPr>
              <a:t>1 + 1 + 1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3" name="TextBox 12">
            <a:hlinkClick r:id="rId3" action="ppaction://hlinksldjump"/>
            <a:extLst>
              <a:ext uri="{FF2B5EF4-FFF2-40B4-BE49-F238E27FC236}">
                <a16:creationId xmlns:a16="http://schemas.microsoft.com/office/drawing/2014/main" id="{7AB4D143-DA4E-489C-A24B-14AC4B73F727}"/>
              </a:ext>
            </a:extLst>
          </p:cNvPr>
          <p:cNvSpPr txBox="1"/>
          <p:nvPr/>
        </p:nvSpPr>
        <p:spPr>
          <a:xfrm>
            <a:off x="7910622" y="4064520"/>
            <a:ext cx="14527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solidFill>
                  <a:srgbClr val="0070C0"/>
                </a:solidFill>
              </a:rPr>
              <a:t>3 + 1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4" name="TextBox 13">
            <a:hlinkClick r:id="rId3" action="ppaction://hlinksldjump"/>
            <a:extLst>
              <a:ext uri="{FF2B5EF4-FFF2-40B4-BE49-F238E27FC236}">
                <a16:creationId xmlns:a16="http://schemas.microsoft.com/office/drawing/2014/main" id="{6E54ED3C-9803-470B-B8C2-42614FFCCB0C}"/>
              </a:ext>
            </a:extLst>
          </p:cNvPr>
          <p:cNvSpPr txBox="1"/>
          <p:nvPr/>
        </p:nvSpPr>
        <p:spPr>
          <a:xfrm>
            <a:off x="9523229" y="4481273"/>
            <a:ext cx="956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solidFill>
                  <a:srgbClr val="0070C0"/>
                </a:solidFill>
              </a:rPr>
              <a:t>1 + 3</a:t>
            </a:r>
            <a:endParaRPr lang="en-US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8915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8044E9D-FC0B-4ED5-8B85-2B7505C427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15312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sp>
        <p:nvSpPr>
          <p:cNvPr id="9" name="Thought Bubble: Cloud 8">
            <a:extLst>
              <a:ext uri="{FF2B5EF4-FFF2-40B4-BE49-F238E27FC236}">
                <a16:creationId xmlns:a16="http://schemas.microsoft.com/office/drawing/2014/main" id="{64B4092A-DB19-4958-B233-E7EF2C90D6C1}"/>
              </a:ext>
            </a:extLst>
          </p:cNvPr>
          <p:cNvSpPr/>
          <p:nvPr/>
        </p:nvSpPr>
        <p:spPr>
          <a:xfrm rot="739038">
            <a:off x="3256357" y="385596"/>
            <a:ext cx="3871861" cy="2379546"/>
          </a:xfrm>
          <a:prstGeom prst="cloudCallout">
            <a:avLst/>
          </a:prstGeom>
          <a:solidFill>
            <a:schemeClr val="bg1"/>
          </a:solidFill>
          <a:effectLst>
            <a:innerShdw blurRad="63500" dist="50800" dir="2700000">
              <a:srgbClr val="00B0F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DFE202-844E-4A23-9DDD-36092D28746C}"/>
              </a:ext>
            </a:extLst>
          </p:cNvPr>
          <p:cNvSpPr txBox="1"/>
          <p:nvPr/>
        </p:nvSpPr>
        <p:spPr>
          <a:xfrm>
            <a:off x="3853543" y="746449"/>
            <a:ext cx="285516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>
                <a:solidFill>
                  <a:srgbClr val="0070C0"/>
                </a:solidFill>
                <a:latin typeface="+mj-lt"/>
              </a:rPr>
              <a:t>ŽAO MI JE, ALI ODGOVOR NIJE TOČAN. </a:t>
            </a:r>
          </a:p>
          <a:p>
            <a:pPr algn="ctr"/>
            <a:r>
              <a:rPr lang="hr-HR" sz="2800" dirty="0">
                <a:solidFill>
                  <a:srgbClr val="0070C0"/>
                </a:solidFill>
                <a:latin typeface="+mj-lt"/>
                <a:sym typeface="Wingdings" panose="05000000000000000000" pitchFamily="2" charset="2"/>
              </a:rPr>
              <a:t></a:t>
            </a:r>
            <a:endParaRPr lang="en-US" sz="28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5" name="Thought Bubble: Cloud 4">
            <a:extLst>
              <a:ext uri="{FF2B5EF4-FFF2-40B4-BE49-F238E27FC236}">
                <a16:creationId xmlns:a16="http://schemas.microsoft.com/office/drawing/2014/main" id="{01BF5DFF-27D0-45B1-ACC4-10EFE6C6AFE2}"/>
              </a:ext>
            </a:extLst>
          </p:cNvPr>
          <p:cNvSpPr/>
          <p:nvPr/>
        </p:nvSpPr>
        <p:spPr>
          <a:xfrm rot="739038">
            <a:off x="6417771" y="2438469"/>
            <a:ext cx="3871861" cy="2379546"/>
          </a:xfrm>
          <a:prstGeom prst="cloudCallout">
            <a:avLst/>
          </a:prstGeom>
          <a:solidFill>
            <a:schemeClr val="bg1"/>
          </a:solidFill>
          <a:effectLst>
            <a:innerShdw blurRad="63500" dist="50800" dir="2700000">
              <a:srgbClr val="00B0F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B4B476-36EC-4870-8134-4C00499E9F04}"/>
              </a:ext>
            </a:extLst>
          </p:cNvPr>
          <p:cNvSpPr txBox="1"/>
          <p:nvPr/>
        </p:nvSpPr>
        <p:spPr>
          <a:xfrm>
            <a:off x="7014957" y="2799322"/>
            <a:ext cx="28551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>
                <a:solidFill>
                  <a:srgbClr val="0070C0"/>
                </a:solidFill>
                <a:latin typeface="+mj-lt"/>
              </a:rPr>
              <a:t>VRATI SE NATRAG PA POKUŠAJ PONOVNO.</a:t>
            </a:r>
          </a:p>
        </p:txBody>
      </p:sp>
    </p:spTree>
    <p:extLst>
      <p:ext uri="{BB962C8B-B14F-4D97-AF65-F5344CB8AC3E}">
        <p14:creationId xmlns:p14="http://schemas.microsoft.com/office/powerpoint/2010/main" val="684798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8044E9D-FC0B-4ED5-8B85-2B7505C427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15312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10A52F1-6E52-4085-8CB8-4101393BF8F5}"/>
              </a:ext>
            </a:extLst>
          </p:cNvPr>
          <p:cNvGrpSpPr/>
          <p:nvPr/>
        </p:nvGrpSpPr>
        <p:grpSpPr>
          <a:xfrm>
            <a:off x="3256357" y="385596"/>
            <a:ext cx="3931818" cy="2379546"/>
            <a:chOff x="3256357" y="385596"/>
            <a:chExt cx="3931818" cy="2379546"/>
          </a:xfrm>
        </p:grpSpPr>
        <p:sp>
          <p:nvSpPr>
            <p:cNvPr id="9" name="Thought Bubble: Cloud 8">
              <a:extLst>
                <a:ext uri="{FF2B5EF4-FFF2-40B4-BE49-F238E27FC236}">
                  <a16:creationId xmlns:a16="http://schemas.microsoft.com/office/drawing/2014/main" id="{64B4092A-DB19-4958-B233-E7EF2C90D6C1}"/>
                </a:ext>
              </a:extLst>
            </p:cNvPr>
            <p:cNvSpPr/>
            <p:nvPr/>
          </p:nvSpPr>
          <p:spPr>
            <a:xfrm rot="739038">
              <a:off x="3256357" y="385596"/>
              <a:ext cx="3871861" cy="2379546"/>
            </a:xfrm>
            <a:prstGeom prst="cloudCallout">
              <a:avLst/>
            </a:prstGeom>
            <a:solidFill>
              <a:schemeClr val="bg1"/>
            </a:solidFill>
            <a:effectLst>
              <a:innerShdw blurRad="63500" dist="50800" dir="2700000">
                <a:srgbClr val="00B0F0">
                  <a:alpha val="5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1DFE202-844E-4A23-9DDD-36092D28746C}"/>
                </a:ext>
              </a:extLst>
            </p:cNvPr>
            <p:cNvSpPr txBox="1"/>
            <p:nvPr/>
          </p:nvSpPr>
          <p:spPr>
            <a:xfrm>
              <a:off x="3359020" y="882871"/>
              <a:ext cx="3829155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r-HR" sz="2800" dirty="0">
                  <a:solidFill>
                    <a:srgbClr val="0070C0"/>
                  </a:solidFill>
                  <a:latin typeface="+mj-lt"/>
                </a:rPr>
                <a:t>BRAVO!</a:t>
              </a:r>
              <a:r>
                <a:rPr lang="hr-HR" sz="2800" dirty="0">
                  <a:solidFill>
                    <a:srgbClr val="0070C0"/>
                  </a:solidFill>
                  <a:latin typeface="+mj-lt"/>
                  <a:sym typeface="Wingdings" panose="05000000000000000000" pitchFamily="2" charset="2"/>
                </a:rPr>
                <a:t></a:t>
              </a:r>
            </a:p>
            <a:p>
              <a:pPr algn="ctr"/>
              <a:r>
                <a:rPr lang="hr-HR" sz="2800" dirty="0">
                  <a:solidFill>
                    <a:srgbClr val="0070C0"/>
                  </a:solidFill>
                  <a:latin typeface="+mj-lt"/>
                  <a:sym typeface="Wingdings" panose="05000000000000000000" pitchFamily="2" charset="2"/>
                </a:rPr>
                <a:t>DA VIDIMO ŠTO NAS ČEKA DALJE...</a:t>
              </a:r>
              <a:endParaRPr lang="en-US" sz="2800" dirty="0">
                <a:solidFill>
                  <a:srgbClr val="0070C0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6542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8023CAA-69B6-4B72-92BF-9DD3402997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15312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FFD8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85A14E02-3C7A-41E4-81B0-C7E2B33F40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929" t="44803" r="46143" b="51536"/>
          <a:stretch/>
        </p:blipFill>
        <p:spPr>
          <a:xfrm>
            <a:off x="5033250" y="3595911"/>
            <a:ext cx="6203011" cy="61033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D9F5C0E-D410-4AED-BC2B-E60F9EC91D75}"/>
              </a:ext>
            </a:extLst>
          </p:cNvPr>
          <p:cNvSpPr txBox="1">
            <a:spLocks/>
          </p:cNvSpPr>
          <p:nvPr/>
        </p:nvSpPr>
        <p:spPr>
          <a:xfrm>
            <a:off x="5117830" y="781668"/>
            <a:ext cx="6586491" cy="128616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3600" dirty="0">
                <a:solidFill>
                  <a:srgbClr val="0070C0"/>
                </a:solidFill>
              </a:rPr>
              <a:t>1 + ________ = 4.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6" name="TextBox 5">
            <a:hlinkClick r:id="rId4" action="ppaction://hlinksldjump"/>
            <a:extLst>
              <a:ext uri="{FF2B5EF4-FFF2-40B4-BE49-F238E27FC236}">
                <a16:creationId xmlns:a16="http://schemas.microsoft.com/office/drawing/2014/main" id="{4169067B-9EAE-417A-B135-4C341C342286}"/>
              </a:ext>
            </a:extLst>
          </p:cNvPr>
          <p:cNvSpPr txBox="1"/>
          <p:nvPr/>
        </p:nvSpPr>
        <p:spPr>
          <a:xfrm>
            <a:off x="5573487" y="4180114"/>
            <a:ext cx="539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>
                <a:solidFill>
                  <a:srgbClr val="0070C0"/>
                </a:solidFill>
              </a:rPr>
              <a:t>1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10" name="TextBox 9">
            <a:hlinkClick r:id="rId4" action="ppaction://hlinksldjump"/>
            <a:extLst>
              <a:ext uri="{FF2B5EF4-FFF2-40B4-BE49-F238E27FC236}">
                <a16:creationId xmlns:a16="http://schemas.microsoft.com/office/drawing/2014/main" id="{79A34FA7-4579-4595-BB98-77EEA3488F53}"/>
              </a:ext>
            </a:extLst>
          </p:cNvPr>
          <p:cNvSpPr txBox="1"/>
          <p:nvPr/>
        </p:nvSpPr>
        <p:spPr>
          <a:xfrm>
            <a:off x="6657081" y="4180113"/>
            <a:ext cx="539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>
                <a:solidFill>
                  <a:srgbClr val="0070C0"/>
                </a:solidFill>
              </a:rPr>
              <a:t>2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11" name="TextBox 10">
            <a:hlinkClick r:id="rId5" action="ppaction://hlinksldjump"/>
            <a:extLst>
              <a:ext uri="{FF2B5EF4-FFF2-40B4-BE49-F238E27FC236}">
                <a16:creationId xmlns:a16="http://schemas.microsoft.com/office/drawing/2014/main" id="{F88813D1-5FD3-43EA-890E-6183C9F8866B}"/>
              </a:ext>
            </a:extLst>
          </p:cNvPr>
          <p:cNvSpPr txBox="1"/>
          <p:nvPr/>
        </p:nvSpPr>
        <p:spPr>
          <a:xfrm>
            <a:off x="7737249" y="4206241"/>
            <a:ext cx="539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>
                <a:solidFill>
                  <a:srgbClr val="0070C0"/>
                </a:solidFill>
              </a:rPr>
              <a:t>3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12" name="TextBox 11">
            <a:hlinkClick r:id="rId4" action="ppaction://hlinksldjump"/>
            <a:extLst>
              <a:ext uri="{FF2B5EF4-FFF2-40B4-BE49-F238E27FC236}">
                <a16:creationId xmlns:a16="http://schemas.microsoft.com/office/drawing/2014/main" id="{3328EB1B-8EC8-4EA4-AA33-EB6EABCA3ADC}"/>
              </a:ext>
            </a:extLst>
          </p:cNvPr>
          <p:cNvSpPr txBox="1"/>
          <p:nvPr/>
        </p:nvSpPr>
        <p:spPr>
          <a:xfrm>
            <a:off x="8945110" y="4180113"/>
            <a:ext cx="539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>
                <a:solidFill>
                  <a:srgbClr val="0070C0"/>
                </a:solidFill>
              </a:rPr>
              <a:t>4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13" name="TextBox 12">
            <a:hlinkClick r:id="rId4" action="ppaction://hlinksldjump"/>
            <a:extLst>
              <a:ext uri="{FF2B5EF4-FFF2-40B4-BE49-F238E27FC236}">
                <a16:creationId xmlns:a16="http://schemas.microsoft.com/office/drawing/2014/main" id="{26EF0759-A847-4F99-BD7A-2E6DDA28F087}"/>
              </a:ext>
            </a:extLst>
          </p:cNvPr>
          <p:cNvSpPr txBox="1"/>
          <p:nvPr/>
        </p:nvSpPr>
        <p:spPr>
          <a:xfrm>
            <a:off x="10028704" y="4180113"/>
            <a:ext cx="539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>
                <a:solidFill>
                  <a:srgbClr val="0070C0"/>
                </a:solidFill>
              </a:rPr>
              <a:t>5</a:t>
            </a:r>
            <a:endParaRPr lang="en-US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4064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8044E9D-FC0B-4ED5-8B85-2B7505C427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15312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sp>
        <p:nvSpPr>
          <p:cNvPr id="9" name="Thought Bubble: Cloud 8">
            <a:extLst>
              <a:ext uri="{FF2B5EF4-FFF2-40B4-BE49-F238E27FC236}">
                <a16:creationId xmlns:a16="http://schemas.microsoft.com/office/drawing/2014/main" id="{64B4092A-DB19-4958-B233-E7EF2C90D6C1}"/>
              </a:ext>
            </a:extLst>
          </p:cNvPr>
          <p:cNvSpPr/>
          <p:nvPr/>
        </p:nvSpPr>
        <p:spPr>
          <a:xfrm rot="739038">
            <a:off x="3256357" y="385596"/>
            <a:ext cx="3871861" cy="2379546"/>
          </a:xfrm>
          <a:prstGeom prst="cloudCallout">
            <a:avLst/>
          </a:prstGeom>
          <a:solidFill>
            <a:schemeClr val="bg1"/>
          </a:solidFill>
          <a:effectLst>
            <a:innerShdw blurRad="63500" dist="50800" dir="2700000">
              <a:srgbClr val="00B0F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DFE202-844E-4A23-9DDD-36092D28746C}"/>
              </a:ext>
            </a:extLst>
          </p:cNvPr>
          <p:cNvSpPr txBox="1"/>
          <p:nvPr/>
        </p:nvSpPr>
        <p:spPr>
          <a:xfrm>
            <a:off x="3853543" y="746449"/>
            <a:ext cx="285516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>
                <a:solidFill>
                  <a:srgbClr val="0070C0"/>
                </a:solidFill>
                <a:latin typeface="+mj-lt"/>
              </a:rPr>
              <a:t>ŽAO MI JE, ALI ODGOVOR NIJE TOČAN. </a:t>
            </a:r>
          </a:p>
          <a:p>
            <a:pPr algn="ctr"/>
            <a:r>
              <a:rPr lang="hr-HR" sz="2800" dirty="0">
                <a:solidFill>
                  <a:srgbClr val="0070C0"/>
                </a:solidFill>
                <a:latin typeface="+mj-lt"/>
                <a:sym typeface="Wingdings" panose="05000000000000000000" pitchFamily="2" charset="2"/>
              </a:rPr>
              <a:t></a:t>
            </a:r>
            <a:endParaRPr lang="en-US" sz="28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5" name="Thought Bubble: Cloud 4">
            <a:extLst>
              <a:ext uri="{FF2B5EF4-FFF2-40B4-BE49-F238E27FC236}">
                <a16:creationId xmlns:a16="http://schemas.microsoft.com/office/drawing/2014/main" id="{01BF5DFF-27D0-45B1-ACC4-10EFE6C6AFE2}"/>
              </a:ext>
            </a:extLst>
          </p:cNvPr>
          <p:cNvSpPr/>
          <p:nvPr/>
        </p:nvSpPr>
        <p:spPr>
          <a:xfrm rot="739038">
            <a:off x="6417771" y="2438469"/>
            <a:ext cx="3871861" cy="2379546"/>
          </a:xfrm>
          <a:prstGeom prst="cloudCallout">
            <a:avLst/>
          </a:prstGeom>
          <a:solidFill>
            <a:schemeClr val="bg1"/>
          </a:solidFill>
          <a:effectLst>
            <a:innerShdw blurRad="63500" dist="50800" dir="2700000">
              <a:srgbClr val="00B0F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B4B476-36EC-4870-8134-4C00499E9F04}"/>
              </a:ext>
            </a:extLst>
          </p:cNvPr>
          <p:cNvSpPr txBox="1"/>
          <p:nvPr/>
        </p:nvSpPr>
        <p:spPr>
          <a:xfrm>
            <a:off x="7014957" y="2799322"/>
            <a:ext cx="28551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>
                <a:solidFill>
                  <a:srgbClr val="0070C0"/>
                </a:solidFill>
                <a:latin typeface="+mj-lt"/>
              </a:rPr>
              <a:t>VRATI SE NATRAG PA POKUŠAJ PONOVNO.</a:t>
            </a:r>
          </a:p>
        </p:txBody>
      </p:sp>
    </p:spTree>
    <p:extLst>
      <p:ext uri="{BB962C8B-B14F-4D97-AF65-F5344CB8AC3E}">
        <p14:creationId xmlns:p14="http://schemas.microsoft.com/office/powerpoint/2010/main" val="17198121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8044E9D-FC0B-4ED5-8B85-2B7505C427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15312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10A52F1-6E52-4085-8CB8-4101393BF8F5}"/>
              </a:ext>
            </a:extLst>
          </p:cNvPr>
          <p:cNvGrpSpPr/>
          <p:nvPr/>
        </p:nvGrpSpPr>
        <p:grpSpPr>
          <a:xfrm>
            <a:off x="3256357" y="385596"/>
            <a:ext cx="3931818" cy="2379546"/>
            <a:chOff x="3256357" y="385596"/>
            <a:chExt cx="3931818" cy="2379546"/>
          </a:xfrm>
        </p:grpSpPr>
        <p:sp>
          <p:nvSpPr>
            <p:cNvPr id="9" name="Thought Bubble: Cloud 8">
              <a:extLst>
                <a:ext uri="{FF2B5EF4-FFF2-40B4-BE49-F238E27FC236}">
                  <a16:creationId xmlns:a16="http://schemas.microsoft.com/office/drawing/2014/main" id="{64B4092A-DB19-4958-B233-E7EF2C90D6C1}"/>
                </a:ext>
              </a:extLst>
            </p:cNvPr>
            <p:cNvSpPr/>
            <p:nvPr/>
          </p:nvSpPr>
          <p:spPr>
            <a:xfrm rot="739038">
              <a:off x="3256357" y="385596"/>
              <a:ext cx="3871861" cy="2379546"/>
            </a:xfrm>
            <a:prstGeom prst="cloudCallout">
              <a:avLst/>
            </a:prstGeom>
            <a:solidFill>
              <a:schemeClr val="bg1"/>
            </a:solidFill>
            <a:effectLst>
              <a:innerShdw blurRad="63500" dist="50800" dir="2700000">
                <a:srgbClr val="00B0F0">
                  <a:alpha val="5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1DFE202-844E-4A23-9DDD-36092D28746C}"/>
                </a:ext>
              </a:extLst>
            </p:cNvPr>
            <p:cNvSpPr txBox="1"/>
            <p:nvPr/>
          </p:nvSpPr>
          <p:spPr>
            <a:xfrm>
              <a:off x="3359020" y="882871"/>
              <a:ext cx="3829155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r-HR" sz="2800" dirty="0">
                  <a:solidFill>
                    <a:srgbClr val="0070C0"/>
                  </a:solidFill>
                  <a:latin typeface="+mj-lt"/>
                </a:rPr>
                <a:t>BRAVO!</a:t>
              </a:r>
              <a:r>
                <a:rPr lang="hr-HR" sz="2800" dirty="0">
                  <a:solidFill>
                    <a:srgbClr val="0070C0"/>
                  </a:solidFill>
                  <a:latin typeface="+mj-lt"/>
                  <a:sym typeface="Wingdings" panose="05000000000000000000" pitchFamily="2" charset="2"/>
                </a:rPr>
                <a:t></a:t>
              </a:r>
            </a:p>
            <a:p>
              <a:pPr algn="ctr"/>
              <a:r>
                <a:rPr lang="hr-HR" sz="2800" dirty="0">
                  <a:solidFill>
                    <a:srgbClr val="0070C0"/>
                  </a:solidFill>
                  <a:latin typeface="+mj-lt"/>
                  <a:sym typeface="Wingdings" panose="05000000000000000000" pitchFamily="2" charset="2"/>
                </a:rPr>
                <a:t>DA VIDIMO ŠTO NAS ČEKA DALJE...!</a:t>
              </a:r>
              <a:endParaRPr lang="en-US" sz="2800" dirty="0">
                <a:solidFill>
                  <a:srgbClr val="0070C0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29070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5119D-ABA3-4C0D-B3F2-3E6747C42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hr-HR" sz="3600" dirty="0">
                <a:solidFill>
                  <a:srgbClr val="0070C0"/>
                </a:solidFill>
              </a:rPr>
              <a:t>KOLIKO ŽIVOTINJA VIDITE NA SLICI? </a:t>
            </a:r>
            <a:endParaRPr lang="en-US" sz="36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EFBAB21E-D323-4D57-8B50-D48A6A2D8BDF}"/>
                  </a:ext>
                </a:extLst>
              </p14:cNvPr>
              <p14:cNvContentPartPr/>
              <p14:nvPr/>
            </p14:nvContentPartPr>
            <p14:xfrm>
              <a:off x="4081276" y="6181104"/>
              <a:ext cx="8640" cy="828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EFBAB21E-D323-4D57-8B50-D48A6A2D8BDF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18276" y="6118464"/>
                <a:ext cx="134280" cy="13392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17578916-4437-4C25-B06F-71B03C46ECA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605" b="15312"/>
          <a:stretch/>
        </p:blipFill>
        <p:spPr>
          <a:xfrm>
            <a:off x="21" y="10"/>
            <a:ext cx="4329384" cy="6857990"/>
          </a:xfrm>
          <a:prstGeom prst="rect">
            <a:avLst/>
          </a:prstGeom>
          <a:effectLst/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1FB0426-EEDF-4CC4-AFFA-EFA47DF832A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674" t="30842" r="26482" b="19487"/>
          <a:stretch/>
        </p:blipFill>
        <p:spPr>
          <a:xfrm>
            <a:off x="5077971" y="2488828"/>
            <a:ext cx="6296387" cy="2989608"/>
          </a:xfrm>
          <a:prstGeom prst="rect">
            <a:avLst/>
          </a:prstGeom>
        </p:spPr>
      </p:pic>
      <p:sp>
        <p:nvSpPr>
          <p:cNvPr id="25" name="TextBox 24">
            <a:hlinkClick r:id="rId6" action="ppaction://hlinksldjump"/>
            <a:extLst>
              <a:ext uri="{FF2B5EF4-FFF2-40B4-BE49-F238E27FC236}">
                <a16:creationId xmlns:a16="http://schemas.microsoft.com/office/drawing/2014/main" id="{75C3FC3F-58DE-4FB7-9BEA-82914624AC5E}"/>
              </a:ext>
            </a:extLst>
          </p:cNvPr>
          <p:cNvSpPr txBox="1"/>
          <p:nvPr/>
        </p:nvSpPr>
        <p:spPr>
          <a:xfrm>
            <a:off x="5077971" y="5896996"/>
            <a:ext cx="566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/>
              <a:t>1</a:t>
            </a:r>
            <a:endParaRPr lang="en-US" sz="3200" dirty="0"/>
          </a:p>
        </p:txBody>
      </p:sp>
      <p:sp>
        <p:nvSpPr>
          <p:cNvPr id="26" name="TextBox 25">
            <a:hlinkClick r:id="rId6" action="ppaction://hlinksldjump"/>
            <a:extLst>
              <a:ext uri="{FF2B5EF4-FFF2-40B4-BE49-F238E27FC236}">
                <a16:creationId xmlns:a16="http://schemas.microsoft.com/office/drawing/2014/main" id="{93C0B803-1130-46FC-B20F-2E2A9EFFA96A}"/>
              </a:ext>
            </a:extLst>
          </p:cNvPr>
          <p:cNvSpPr txBox="1"/>
          <p:nvPr/>
        </p:nvSpPr>
        <p:spPr>
          <a:xfrm>
            <a:off x="6012620" y="5896996"/>
            <a:ext cx="566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/>
              <a:t>3</a:t>
            </a:r>
            <a:endParaRPr lang="en-US" sz="3200" dirty="0"/>
          </a:p>
        </p:txBody>
      </p:sp>
      <p:sp>
        <p:nvSpPr>
          <p:cNvPr id="27" name="TextBox 26">
            <a:hlinkClick r:id="rId7" action="ppaction://hlinksldjump"/>
            <a:extLst>
              <a:ext uri="{FF2B5EF4-FFF2-40B4-BE49-F238E27FC236}">
                <a16:creationId xmlns:a16="http://schemas.microsoft.com/office/drawing/2014/main" id="{043ECB7A-2854-41D3-9CF7-FAEFBA7777F6}"/>
              </a:ext>
            </a:extLst>
          </p:cNvPr>
          <p:cNvSpPr txBox="1"/>
          <p:nvPr/>
        </p:nvSpPr>
        <p:spPr>
          <a:xfrm>
            <a:off x="6772924" y="5896996"/>
            <a:ext cx="566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/>
              <a:t>5</a:t>
            </a:r>
            <a:endParaRPr lang="en-US" sz="3200" dirty="0"/>
          </a:p>
        </p:txBody>
      </p:sp>
      <p:sp>
        <p:nvSpPr>
          <p:cNvPr id="28" name="TextBox 27">
            <a:hlinkClick r:id="rId6" action="ppaction://hlinksldjump"/>
            <a:extLst>
              <a:ext uri="{FF2B5EF4-FFF2-40B4-BE49-F238E27FC236}">
                <a16:creationId xmlns:a16="http://schemas.microsoft.com/office/drawing/2014/main" id="{8B86971C-CC75-4195-BA3F-F21AEEE409B2}"/>
              </a:ext>
            </a:extLst>
          </p:cNvPr>
          <p:cNvSpPr txBox="1"/>
          <p:nvPr/>
        </p:nvSpPr>
        <p:spPr>
          <a:xfrm>
            <a:off x="7707573" y="5896996"/>
            <a:ext cx="566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/>
              <a:t>4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047588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8044E9D-FC0B-4ED5-8B85-2B7505C427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15312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sp>
        <p:nvSpPr>
          <p:cNvPr id="9" name="Thought Bubble: Cloud 8">
            <a:extLst>
              <a:ext uri="{FF2B5EF4-FFF2-40B4-BE49-F238E27FC236}">
                <a16:creationId xmlns:a16="http://schemas.microsoft.com/office/drawing/2014/main" id="{64B4092A-DB19-4958-B233-E7EF2C90D6C1}"/>
              </a:ext>
            </a:extLst>
          </p:cNvPr>
          <p:cNvSpPr/>
          <p:nvPr/>
        </p:nvSpPr>
        <p:spPr>
          <a:xfrm rot="739038">
            <a:off x="3256357" y="385596"/>
            <a:ext cx="3871861" cy="2379546"/>
          </a:xfrm>
          <a:prstGeom prst="cloudCallout">
            <a:avLst/>
          </a:prstGeom>
          <a:solidFill>
            <a:schemeClr val="bg1"/>
          </a:solidFill>
          <a:effectLst>
            <a:innerShdw blurRad="63500" dist="50800" dir="2700000">
              <a:srgbClr val="00B0F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DFE202-844E-4A23-9DDD-36092D28746C}"/>
              </a:ext>
            </a:extLst>
          </p:cNvPr>
          <p:cNvSpPr txBox="1"/>
          <p:nvPr/>
        </p:nvSpPr>
        <p:spPr>
          <a:xfrm>
            <a:off x="3853543" y="746449"/>
            <a:ext cx="285516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>
                <a:solidFill>
                  <a:srgbClr val="0070C0"/>
                </a:solidFill>
                <a:latin typeface="+mj-lt"/>
              </a:rPr>
              <a:t>ŽAO MI JE, ALI ODGOVOR NIJE TOČAN. </a:t>
            </a:r>
          </a:p>
          <a:p>
            <a:pPr algn="ctr"/>
            <a:r>
              <a:rPr lang="hr-HR" sz="2800" dirty="0">
                <a:solidFill>
                  <a:srgbClr val="0070C0"/>
                </a:solidFill>
                <a:latin typeface="+mj-lt"/>
                <a:sym typeface="Wingdings" panose="05000000000000000000" pitchFamily="2" charset="2"/>
              </a:rPr>
              <a:t></a:t>
            </a:r>
            <a:endParaRPr lang="en-US" sz="28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5" name="Thought Bubble: Cloud 4">
            <a:extLst>
              <a:ext uri="{FF2B5EF4-FFF2-40B4-BE49-F238E27FC236}">
                <a16:creationId xmlns:a16="http://schemas.microsoft.com/office/drawing/2014/main" id="{01BF5DFF-27D0-45B1-ACC4-10EFE6C6AFE2}"/>
              </a:ext>
            </a:extLst>
          </p:cNvPr>
          <p:cNvSpPr/>
          <p:nvPr/>
        </p:nvSpPr>
        <p:spPr>
          <a:xfrm rot="739038">
            <a:off x="6417771" y="2438469"/>
            <a:ext cx="3871861" cy="2379546"/>
          </a:xfrm>
          <a:prstGeom prst="cloudCallout">
            <a:avLst/>
          </a:prstGeom>
          <a:solidFill>
            <a:schemeClr val="bg1"/>
          </a:solidFill>
          <a:effectLst>
            <a:innerShdw blurRad="63500" dist="50800" dir="2700000">
              <a:srgbClr val="00B0F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B4B476-36EC-4870-8134-4C00499E9F04}"/>
              </a:ext>
            </a:extLst>
          </p:cNvPr>
          <p:cNvSpPr txBox="1"/>
          <p:nvPr/>
        </p:nvSpPr>
        <p:spPr>
          <a:xfrm>
            <a:off x="7014957" y="2799322"/>
            <a:ext cx="28551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>
                <a:solidFill>
                  <a:srgbClr val="0070C0"/>
                </a:solidFill>
                <a:latin typeface="+mj-lt"/>
              </a:rPr>
              <a:t>VRATI SE NATRAG PA POKUŠAJ PONOVNO.</a:t>
            </a:r>
          </a:p>
        </p:txBody>
      </p:sp>
    </p:spTree>
    <p:extLst>
      <p:ext uri="{BB962C8B-B14F-4D97-AF65-F5344CB8AC3E}">
        <p14:creationId xmlns:p14="http://schemas.microsoft.com/office/powerpoint/2010/main" val="15549181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8044E9D-FC0B-4ED5-8B85-2B7505C427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15312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10A52F1-6E52-4085-8CB8-4101393BF8F5}"/>
              </a:ext>
            </a:extLst>
          </p:cNvPr>
          <p:cNvGrpSpPr/>
          <p:nvPr/>
        </p:nvGrpSpPr>
        <p:grpSpPr>
          <a:xfrm>
            <a:off x="3256357" y="385596"/>
            <a:ext cx="3931818" cy="2379546"/>
            <a:chOff x="3256357" y="385596"/>
            <a:chExt cx="3931818" cy="2379546"/>
          </a:xfrm>
        </p:grpSpPr>
        <p:sp>
          <p:nvSpPr>
            <p:cNvPr id="9" name="Thought Bubble: Cloud 8">
              <a:extLst>
                <a:ext uri="{FF2B5EF4-FFF2-40B4-BE49-F238E27FC236}">
                  <a16:creationId xmlns:a16="http://schemas.microsoft.com/office/drawing/2014/main" id="{64B4092A-DB19-4958-B233-E7EF2C90D6C1}"/>
                </a:ext>
              </a:extLst>
            </p:cNvPr>
            <p:cNvSpPr/>
            <p:nvPr/>
          </p:nvSpPr>
          <p:spPr>
            <a:xfrm rot="739038">
              <a:off x="3256357" y="385596"/>
              <a:ext cx="3871861" cy="2379546"/>
            </a:xfrm>
            <a:prstGeom prst="cloudCallout">
              <a:avLst/>
            </a:prstGeom>
            <a:solidFill>
              <a:schemeClr val="bg1"/>
            </a:solidFill>
            <a:effectLst>
              <a:innerShdw blurRad="63500" dist="50800" dir="2700000">
                <a:srgbClr val="00B0F0">
                  <a:alpha val="5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1DFE202-844E-4A23-9DDD-36092D28746C}"/>
                </a:ext>
              </a:extLst>
            </p:cNvPr>
            <p:cNvSpPr txBox="1"/>
            <p:nvPr/>
          </p:nvSpPr>
          <p:spPr>
            <a:xfrm>
              <a:off x="3359020" y="882871"/>
              <a:ext cx="382915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r-HR" sz="2800" dirty="0">
                  <a:solidFill>
                    <a:srgbClr val="0070C0"/>
                  </a:solidFill>
                  <a:latin typeface="+mj-lt"/>
                </a:rPr>
                <a:t>BRAVO!</a:t>
              </a:r>
              <a:r>
                <a:rPr lang="hr-HR" sz="2800" dirty="0">
                  <a:solidFill>
                    <a:srgbClr val="0070C0"/>
                  </a:solidFill>
                  <a:latin typeface="+mj-lt"/>
                  <a:sym typeface="Wingdings" panose="05000000000000000000" pitchFamily="2" charset="2"/>
                </a:rPr>
                <a:t></a:t>
              </a:r>
            </a:p>
            <a:p>
              <a:pPr algn="ctr"/>
              <a:r>
                <a:rPr lang="hr-HR" sz="2800" dirty="0">
                  <a:solidFill>
                    <a:srgbClr val="0070C0"/>
                  </a:solidFill>
                  <a:latin typeface="+mj-lt"/>
                  <a:sym typeface="Wingdings" panose="05000000000000000000" pitchFamily="2" charset="2"/>
                </a:rPr>
                <a:t>STIGLI SMO DO KRAJA.</a:t>
              </a:r>
              <a:endParaRPr lang="en-US" sz="2800" dirty="0">
                <a:solidFill>
                  <a:srgbClr val="0070C0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714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5B2B81A-E5B9-4FCB-9086-A436210EA7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15312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FFD8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1F270D-ABA7-45CA-93BB-A8C581EBA3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2369" y="938733"/>
            <a:ext cx="6586489" cy="37854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HR" sz="3600" dirty="0">
                <a:solidFill>
                  <a:srgbClr val="0070C0"/>
                </a:solidFill>
                <a:latin typeface="+mj-lt"/>
              </a:rPr>
              <a:t>DJEVOJČICA ANA MORA OTKRITI KOJI BROD NOSI RJEŠENJE ČETIRI.</a:t>
            </a:r>
            <a:br>
              <a:rPr lang="hr-HR" sz="3600" dirty="0">
                <a:solidFill>
                  <a:srgbClr val="0070C0"/>
                </a:solidFill>
                <a:latin typeface="+mj-lt"/>
              </a:rPr>
            </a:br>
            <a:endParaRPr lang="hr-HR" sz="3600" dirty="0">
              <a:solidFill>
                <a:srgbClr val="0070C0"/>
              </a:solidFill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1F7D766-ED23-4272-95F7-36353F366394}"/>
              </a:ext>
            </a:extLst>
          </p:cNvPr>
          <p:cNvGrpSpPr/>
          <p:nvPr/>
        </p:nvGrpSpPr>
        <p:grpSpPr>
          <a:xfrm>
            <a:off x="5875405" y="2370848"/>
            <a:ext cx="1783644" cy="3578566"/>
            <a:chOff x="5772767" y="2352186"/>
            <a:chExt cx="1783644" cy="3578566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FB5266FB-5922-47EE-A8EE-2907141C7F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184" t="-195" r="46869" b="195"/>
            <a:stretch/>
          </p:blipFill>
          <p:spPr>
            <a:xfrm>
              <a:off x="5772767" y="2352186"/>
              <a:ext cx="1783644" cy="3578566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88AA9D7-8E59-41A4-9C2C-666ADA19C1EE}"/>
                </a:ext>
              </a:extLst>
            </p:cNvPr>
            <p:cNvSpPr txBox="1"/>
            <p:nvPr/>
          </p:nvSpPr>
          <p:spPr>
            <a:xfrm flipH="1">
              <a:off x="6308859" y="5193478"/>
              <a:ext cx="8156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r-HR" sz="2400" dirty="0"/>
                <a:t>1 + 1</a:t>
              </a:r>
              <a:endParaRPr lang="en-US" sz="2400" dirty="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651864B-248A-4BB0-AADA-EF84924B3ACD}"/>
              </a:ext>
            </a:extLst>
          </p:cNvPr>
          <p:cNvGrpSpPr/>
          <p:nvPr/>
        </p:nvGrpSpPr>
        <p:grpSpPr>
          <a:xfrm>
            <a:off x="7807086" y="2349239"/>
            <a:ext cx="1783644" cy="3578566"/>
            <a:chOff x="7685787" y="2349239"/>
            <a:chExt cx="1783644" cy="3578566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35CDD849-DC82-404F-91EE-CBCF9445FA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264" t="-195" r="25789" b="195"/>
            <a:stretch/>
          </p:blipFill>
          <p:spPr>
            <a:xfrm>
              <a:off x="7685787" y="2349239"/>
              <a:ext cx="1783644" cy="3578566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ED5518C-5562-4499-911E-FBE20683D27E}"/>
                </a:ext>
              </a:extLst>
            </p:cNvPr>
            <p:cNvSpPr txBox="1"/>
            <p:nvPr/>
          </p:nvSpPr>
          <p:spPr>
            <a:xfrm flipH="1">
              <a:off x="8181965" y="5179524"/>
              <a:ext cx="8156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r-HR" sz="2400" dirty="0"/>
                <a:t>1 + 3</a:t>
              </a:r>
              <a:endParaRPr lang="en-US" sz="2400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EDE3196-FEAF-4D30-BC2A-35895937E8F7}"/>
              </a:ext>
            </a:extLst>
          </p:cNvPr>
          <p:cNvGrpSpPr/>
          <p:nvPr/>
        </p:nvGrpSpPr>
        <p:grpSpPr>
          <a:xfrm>
            <a:off x="9643265" y="2349239"/>
            <a:ext cx="2032000" cy="3578566"/>
            <a:chOff x="9643265" y="2349239"/>
            <a:chExt cx="2032000" cy="3578566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6C970689-B09A-4C47-8781-4FAF25297A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935" t="-195" r="202" b="195"/>
            <a:stretch/>
          </p:blipFill>
          <p:spPr>
            <a:xfrm>
              <a:off x="9643265" y="2349239"/>
              <a:ext cx="2032000" cy="3578566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A37B7DE-8584-42CA-A0E0-0D590E4AC28B}"/>
                </a:ext>
              </a:extLst>
            </p:cNvPr>
            <p:cNvSpPr txBox="1"/>
            <p:nvPr/>
          </p:nvSpPr>
          <p:spPr>
            <a:xfrm flipH="1">
              <a:off x="10095432" y="5176859"/>
              <a:ext cx="8156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r-HR" sz="2400" dirty="0"/>
                <a:t>1 + 4</a:t>
              </a:r>
              <a:endParaRPr lang="en-US" sz="240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846FBD0-10BD-4986-B419-900F279338D6}"/>
              </a:ext>
            </a:extLst>
          </p:cNvPr>
          <p:cNvGrpSpPr/>
          <p:nvPr/>
        </p:nvGrpSpPr>
        <p:grpSpPr>
          <a:xfrm>
            <a:off x="3102713" y="2365698"/>
            <a:ext cx="2750790" cy="3578566"/>
            <a:chOff x="2875570" y="1910700"/>
            <a:chExt cx="2750790" cy="3578566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EEFD711F-F9BC-4422-8DBF-6126CFA331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7694"/>
            <a:stretch/>
          </p:blipFill>
          <p:spPr>
            <a:xfrm>
              <a:off x="2875570" y="1910700"/>
              <a:ext cx="2750790" cy="3578566"/>
            </a:xfrm>
            <a:prstGeom prst="rect">
              <a:avLst/>
            </a:prstGeom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43E33880-4060-4C9A-B055-F500A712762E}"/>
                </a:ext>
              </a:extLst>
            </p:cNvPr>
            <p:cNvSpPr txBox="1"/>
            <p:nvPr/>
          </p:nvSpPr>
          <p:spPr>
            <a:xfrm flipH="1">
              <a:off x="3980865" y="4713269"/>
              <a:ext cx="8156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r-HR" sz="2400" dirty="0"/>
                <a:t>1 + 2</a:t>
              </a:r>
              <a:endParaRPr lang="en-US" sz="2400" dirty="0"/>
            </a:p>
          </p:txBody>
        </p:sp>
      </p:grpSp>
      <p:sp>
        <p:nvSpPr>
          <p:cNvPr id="45" name="TextBox 44">
            <a:hlinkClick r:id="rId4" action="ppaction://hlinksldjump"/>
            <a:extLst>
              <a:ext uri="{FF2B5EF4-FFF2-40B4-BE49-F238E27FC236}">
                <a16:creationId xmlns:a16="http://schemas.microsoft.com/office/drawing/2014/main" id="{AE519199-32FF-42C9-97D8-8E8065525BD6}"/>
              </a:ext>
            </a:extLst>
          </p:cNvPr>
          <p:cNvSpPr txBox="1"/>
          <p:nvPr/>
        </p:nvSpPr>
        <p:spPr>
          <a:xfrm>
            <a:off x="5817411" y="2480725"/>
            <a:ext cx="17836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B)</a:t>
            </a:r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en-US" dirty="0"/>
          </a:p>
        </p:txBody>
      </p:sp>
      <p:sp>
        <p:nvSpPr>
          <p:cNvPr id="46" name="TextBox 45">
            <a:hlinkClick r:id="rId5" action="ppaction://hlinksldjump"/>
            <a:extLst>
              <a:ext uri="{FF2B5EF4-FFF2-40B4-BE49-F238E27FC236}">
                <a16:creationId xmlns:a16="http://schemas.microsoft.com/office/drawing/2014/main" id="{205053CE-E2D3-40C7-B195-422C8F05313C}"/>
              </a:ext>
            </a:extLst>
          </p:cNvPr>
          <p:cNvSpPr txBox="1"/>
          <p:nvPr/>
        </p:nvSpPr>
        <p:spPr>
          <a:xfrm>
            <a:off x="7763281" y="2480724"/>
            <a:ext cx="182744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C)</a:t>
            </a:r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en-US" dirty="0"/>
          </a:p>
        </p:txBody>
      </p:sp>
      <p:sp>
        <p:nvSpPr>
          <p:cNvPr id="47" name="TextBox 46">
            <a:hlinkClick r:id="rId4" action="ppaction://hlinksldjump"/>
            <a:extLst>
              <a:ext uri="{FF2B5EF4-FFF2-40B4-BE49-F238E27FC236}">
                <a16:creationId xmlns:a16="http://schemas.microsoft.com/office/drawing/2014/main" id="{B1DE9242-2E5A-4120-86A9-4D9FC05A631D}"/>
              </a:ext>
            </a:extLst>
          </p:cNvPr>
          <p:cNvSpPr txBox="1"/>
          <p:nvPr/>
        </p:nvSpPr>
        <p:spPr>
          <a:xfrm>
            <a:off x="9694961" y="2461994"/>
            <a:ext cx="188643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D)</a:t>
            </a:r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en-US" dirty="0"/>
          </a:p>
        </p:txBody>
      </p:sp>
      <p:sp>
        <p:nvSpPr>
          <p:cNvPr id="48" name="TextBox 47">
            <a:hlinkClick r:id="rId4" action="ppaction://hlinksldjump"/>
            <a:extLst>
              <a:ext uri="{FF2B5EF4-FFF2-40B4-BE49-F238E27FC236}">
                <a16:creationId xmlns:a16="http://schemas.microsoft.com/office/drawing/2014/main" id="{C14FEA42-B17E-4436-8408-3FDB47BB132B}"/>
              </a:ext>
            </a:extLst>
          </p:cNvPr>
          <p:cNvSpPr txBox="1"/>
          <p:nvPr/>
        </p:nvSpPr>
        <p:spPr>
          <a:xfrm>
            <a:off x="3694932" y="2458975"/>
            <a:ext cx="201377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A)</a:t>
            </a:r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147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8044E9D-FC0B-4ED5-8B85-2B7505C427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15312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sp>
        <p:nvSpPr>
          <p:cNvPr id="9" name="Thought Bubble: Cloud 8">
            <a:extLst>
              <a:ext uri="{FF2B5EF4-FFF2-40B4-BE49-F238E27FC236}">
                <a16:creationId xmlns:a16="http://schemas.microsoft.com/office/drawing/2014/main" id="{64B4092A-DB19-4958-B233-E7EF2C90D6C1}"/>
              </a:ext>
            </a:extLst>
          </p:cNvPr>
          <p:cNvSpPr/>
          <p:nvPr/>
        </p:nvSpPr>
        <p:spPr>
          <a:xfrm rot="739038">
            <a:off x="3256357" y="385596"/>
            <a:ext cx="3871861" cy="2379546"/>
          </a:xfrm>
          <a:prstGeom prst="cloudCallout">
            <a:avLst/>
          </a:prstGeom>
          <a:solidFill>
            <a:schemeClr val="bg1"/>
          </a:solidFill>
          <a:effectLst>
            <a:innerShdw blurRad="63500" dist="50800" dir="2700000">
              <a:srgbClr val="00B0F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DFE202-844E-4A23-9DDD-36092D28746C}"/>
              </a:ext>
            </a:extLst>
          </p:cNvPr>
          <p:cNvSpPr txBox="1"/>
          <p:nvPr/>
        </p:nvSpPr>
        <p:spPr>
          <a:xfrm>
            <a:off x="3853543" y="746449"/>
            <a:ext cx="285516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>
                <a:solidFill>
                  <a:srgbClr val="0070C0"/>
                </a:solidFill>
                <a:latin typeface="+mj-lt"/>
              </a:rPr>
              <a:t>ŽAO MI JE, ALI ODGOVOR NIJE TOČAN. </a:t>
            </a:r>
          </a:p>
          <a:p>
            <a:pPr algn="ctr"/>
            <a:r>
              <a:rPr lang="hr-HR" sz="2800" dirty="0">
                <a:solidFill>
                  <a:srgbClr val="0070C0"/>
                </a:solidFill>
                <a:latin typeface="+mj-lt"/>
                <a:sym typeface="Wingdings" panose="05000000000000000000" pitchFamily="2" charset="2"/>
              </a:rPr>
              <a:t></a:t>
            </a:r>
            <a:endParaRPr lang="en-US" sz="28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5" name="Thought Bubble: Cloud 4">
            <a:extLst>
              <a:ext uri="{FF2B5EF4-FFF2-40B4-BE49-F238E27FC236}">
                <a16:creationId xmlns:a16="http://schemas.microsoft.com/office/drawing/2014/main" id="{42D40593-3818-4DAB-81D0-F73D87931791}"/>
              </a:ext>
            </a:extLst>
          </p:cNvPr>
          <p:cNvSpPr/>
          <p:nvPr/>
        </p:nvSpPr>
        <p:spPr>
          <a:xfrm rot="739038">
            <a:off x="6417771" y="2438469"/>
            <a:ext cx="3871861" cy="2379546"/>
          </a:xfrm>
          <a:prstGeom prst="cloudCallout">
            <a:avLst/>
          </a:prstGeom>
          <a:solidFill>
            <a:schemeClr val="bg1"/>
          </a:solidFill>
          <a:effectLst>
            <a:innerShdw blurRad="63500" dist="50800" dir="2700000">
              <a:srgbClr val="00B0F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437085-2A61-4365-BE16-839AEF41BCC8}"/>
              </a:ext>
            </a:extLst>
          </p:cNvPr>
          <p:cNvSpPr txBox="1"/>
          <p:nvPr/>
        </p:nvSpPr>
        <p:spPr>
          <a:xfrm>
            <a:off x="7014957" y="2799322"/>
            <a:ext cx="28551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>
                <a:solidFill>
                  <a:srgbClr val="0070C0"/>
                </a:solidFill>
                <a:latin typeface="+mj-lt"/>
              </a:rPr>
              <a:t>VRATI SE NATRAG PA POKUŠAJ PONOVNO.</a:t>
            </a:r>
          </a:p>
        </p:txBody>
      </p:sp>
    </p:spTree>
    <p:extLst>
      <p:ext uri="{BB962C8B-B14F-4D97-AF65-F5344CB8AC3E}">
        <p14:creationId xmlns:p14="http://schemas.microsoft.com/office/powerpoint/2010/main" val="1019848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8044E9D-FC0B-4ED5-8B85-2B7505C427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15312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10A52F1-6E52-4085-8CB8-4101393BF8F5}"/>
              </a:ext>
            </a:extLst>
          </p:cNvPr>
          <p:cNvGrpSpPr/>
          <p:nvPr/>
        </p:nvGrpSpPr>
        <p:grpSpPr>
          <a:xfrm>
            <a:off x="3256357" y="385596"/>
            <a:ext cx="3931818" cy="2379546"/>
            <a:chOff x="3256357" y="385596"/>
            <a:chExt cx="3931818" cy="2379546"/>
          </a:xfrm>
        </p:grpSpPr>
        <p:sp>
          <p:nvSpPr>
            <p:cNvPr id="9" name="Thought Bubble: Cloud 8">
              <a:extLst>
                <a:ext uri="{FF2B5EF4-FFF2-40B4-BE49-F238E27FC236}">
                  <a16:creationId xmlns:a16="http://schemas.microsoft.com/office/drawing/2014/main" id="{64B4092A-DB19-4958-B233-E7EF2C90D6C1}"/>
                </a:ext>
              </a:extLst>
            </p:cNvPr>
            <p:cNvSpPr/>
            <p:nvPr/>
          </p:nvSpPr>
          <p:spPr>
            <a:xfrm rot="739038">
              <a:off x="3256357" y="385596"/>
              <a:ext cx="3871861" cy="2379546"/>
            </a:xfrm>
            <a:prstGeom prst="cloudCallout">
              <a:avLst/>
            </a:prstGeom>
            <a:solidFill>
              <a:schemeClr val="bg1"/>
            </a:solidFill>
            <a:effectLst>
              <a:innerShdw blurRad="63500" dist="50800" dir="2700000">
                <a:srgbClr val="00B0F0">
                  <a:alpha val="5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1DFE202-844E-4A23-9DDD-36092D28746C}"/>
                </a:ext>
              </a:extLst>
            </p:cNvPr>
            <p:cNvSpPr txBox="1"/>
            <p:nvPr/>
          </p:nvSpPr>
          <p:spPr>
            <a:xfrm>
              <a:off x="3359020" y="882871"/>
              <a:ext cx="3829155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r-HR" sz="2800" dirty="0">
                  <a:solidFill>
                    <a:srgbClr val="0070C0"/>
                  </a:solidFill>
                  <a:latin typeface="+mj-lt"/>
                </a:rPr>
                <a:t>BRAVO!</a:t>
              </a:r>
              <a:r>
                <a:rPr lang="hr-HR" sz="2800" dirty="0">
                  <a:solidFill>
                    <a:srgbClr val="0070C0"/>
                  </a:solidFill>
                  <a:latin typeface="+mj-lt"/>
                  <a:sym typeface="Wingdings" panose="05000000000000000000" pitchFamily="2" charset="2"/>
                </a:rPr>
                <a:t></a:t>
              </a:r>
            </a:p>
            <a:p>
              <a:pPr algn="ctr"/>
              <a:r>
                <a:rPr lang="hr-HR" sz="2800" dirty="0">
                  <a:solidFill>
                    <a:srgbClr val="0070C0"/>
                  </a:solidFill>
                  <a:latin typeface="+mj-lt"/>
                  <a:sym typeface="Wingdings" panose="05000000000000000000" pitchFamily="2" charset="2"/>
                </a:rPr>
                <a:t>DA VIDIMO ŠTO NAS ČEKA DALJE...</a:t>
              </a:r>
              <a:endParaRPr lang="en-US" sz="2800" dirty="0">
                <a:solidFill>
                  <a:srgbClr val="0070C0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3871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5119D-ABA3-4C0D-B3F2-3E6747C42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hr-HR" sz="3600" dirty="0">
                <a:solidFill>
                  <a:srgbClr val="0070C0"/>
                </a:solidFill>
              </a:rPr>
              <a:t>KOLIKO DUPINA VIDITE NA SLICI? </a:t>
            </a:r>
            <a:endParaRPr lang="en-US" sz="3600" dirty="0">
              <a:solidFill>
                <a:srgbClr val="0070C0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FFD8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EFBAB21E-D323-4D57-8B50-D48A6A2D8BDF}"/>
                  </a:ext>
                </a:extLst>
              </p14:cNvPr>
              <p14:cNvContentPartPr/>
              <p14:nvPr/>
            </p14:nvContentPartPr>
            <p14:xfrm>
              <a:off x="4081276" y="6181104"/>
              <a:ext cx="8640" cy="828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EFBAB21E-D323-4D57-8B50-D48A6A2D8BDF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18276" y="6118464"/>
                <a:ext cx="134280" cy="13392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17578916-4437-4C25-B06F-71B03C46ECA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605" b="15312"/>
          <a:stretch/>
        </p:blipFill>
        <p:spPr>
          <a:xfrm>
            <a:off x="21" y="10"/>
            <a:ext cx="4329384" cy="6857990"/>
          </a:xfrm>
          <a:prstGeom prst="rect">
            <a:avLst/>
          </a:prstGeom>
          <a:effectLst/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1FB0426-EEDF-4CC4-AFFA-EFA47DF832A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674" t="30842" r="26482" b="19487"/>
          <a:stretch/>
        </p:blipFill>
        <p:spPr>
          <a:xfrm>
            <a:off x="5077971" y="2488828"/>
            <a:ext cx="6296387" cy="2989608"/>
          </a:xfrm>
          <a:prstGeom prst="rect">
            <a:avLst/>
          </a:prstGeom>
        </p:spPr>
      </p:pic>
      <p:sp>
        <p:nvSpPr>
          <p:cNvPr id="25" name="TextBox 24">
            <a:hlinkClick r:id="rId6" action="ppaction://hlinksldjump"/>
            <a:extLst>
              <a:ext uri="{FF2B5EF4-FFF2-40B4-BE49-F238E27FC236}">
                <a16:creationId xmlns:a16="http://schemas.microsoft.com/office/drawing/2014/main" id="{75C3FC3F-58DE-4FB7-9BEA-82914624AC5E}"/>
              </a:ext>
            </a:extLst>
          </p:cNvPr>
          <p:cNvSpPr txBox="1"/>
          <p:nvPr/>
        </p:nvSpPr>
        <p:spPr>
          <a:xfrm>
            <a:off x="5077971" y="5896996"/>
            <a:ext cx="566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/>
              <a:t>1</a:t>
            </a:r>
            <a:endParaRPr lang="en-US" sz="3200" dirty="0"/>
          </a:p>
        </p:txBody>
      </p:sp>
      <p:sp>
        <p:nvSpPr>
          <p:cNvPr id="26" name="TextBox 25">
            <a:hlinkClick r:id="rId6" action="ppaction://hlinksldjump"/>
            <a:extLst>
              <a:ext uri="{FF2B5EF4-FFF2-40B4-BE49-F238E27FC236}">
                <a16:creationId xmlns:a16="http://schemas.microsoft.com/office/drawing/2014/main" id="{93C0B803-1130-46FC-B20F-2E2A9EFFA96A}"/>
              </a:ext>
            </a:extLst>
          </p:cNvPr>
          <p:cNvSpPr txBox="1"/>
          <p:nvPr/>
        </p:nvSpPr>
        <p:spPr>
          <a:xfrm>
            <a:off x="6012620" y="5896996"/>
            <a:ext cx="566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/>
              <a:t>3</a:t>
            </a:r>
            <a:endParaRPr lang="en-US" sz="3200" dirty="0"/>
          </a:p>
        </p:txBody>
      </p:sp>
      <p:sp>
        <p:nvSpPr>
          <p:cNvPr id="27" name="TextBox 26">
            <a:hlinkClick r:id="rId6" action="ppaction://hlinksldjump"/>
            <a:extLst>
              <a:ext uri="{FF2B5EF4-FFF2-40B4-BE49-F238E27FC236}">
                <a16:creationId xmlns:a16="http://schemas.microsoft.com/office/drawing/2014/main" id="{043ECB7A-2854-41D3-9CF7-FAEFBA7777F6}"/>
              </a:ext>
            </a:extLst>
          </p:cNvPr>
          <p:cNvSpPr txBox="1"/>
          <p:nvPr/>
        </p:nvSpPr>
        <p:spPr>
          <a:xfrm>
            <a:off x="6772924" y="5896996"/>
            <a:ext cx="566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/>
              <a:t>5</a:t>
            </a:r>
            <a:endParaRPr lang="en-US" sz="3200" dirty="0"/>
          </a:p>
        </p:txBody>
      </p:sp>
      <p:sp>
        <p:nvSpPr>
          <p:cNvPr id="28" name="TextBox 27">
            <a:hlinkClick r:id="rId7" action="ppaction://hlinksldjump"/>
            <a:extLst>
              <a:ext uri="{FF2B5EF4-FFF2-40B4-BE49-F238E27FC236}">
                <a16:creationId xmlns:a16="http://schemas.microsoft.com/office/drawing/2014/main" id="{8B86971C-CC75-4195-BA3F-F21AEEE409B2}"/>
              </a:ext>
            </a:extLst>
          </p:cNvPr>
          <p:cNvSpPr txBox="1"/>
          <p:nvPr/>
        </p:nvSpPr>
        <p:spPr>
          <a:xfrm>
            <a:off x="7707573" y="5896996"/>
            <a:ext cx="566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/>
              <a:t>4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31438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8044E9D-FC0B-4ED5-8B85-2B7505C427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15312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sp>
        <p:nvSpPr>
          <p:cNvPr id="9" name="Thought Bubble: Cloud 8">
            <a:extLst>
              <a:ext uri="{FF2B5EF4-FFF2-40B4-BE49-F238E27FC236}">
                <a16:creationId xmlns:a16="http://schemas.microsoft.com/office/drawing/2014/main" id="{64B4092A-DB19-4958-B233-E7EF2C90D6C1}"/>
              </a:ext>
            </a:extLst>
          </p:cNvPr>
          <p:cNvSpPr/>
          <p:nvPr/>
        </p:nvSpPr>
        <p:spPr>
          <a:xfrm rot="739038">
            <a:off x="3256357" y="385596"/>
            <a:ext cx="3871861" cy="2379546"/>
          </a:xfrm>
          <a:prstGeom prst="cloudCallout">
            <a:avLst/>
          </a:prstGeom>
          <a:solidFill>
            <a:schemeClr val="bg1"/>
          </a:solidFill>
          <a:effectLst>
            <a:innerShdw blurRad="63500" dist="50800" dir="2700000">
              <a:srgbClr val="00B0F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DFE202-844E-4A23-9DDD-36092D28746C}"/>
              </a:ext>
            </a:extLst>
          </p:cNvPr>
          <p:cNvSpPr txBox="1"/>
          <p:nvPr/>
        </p:nvSpPr>
        <p:spPr>
          <a:xfrm>
            <a:off x="3853543" y="746449"/>
            <a:ext cx="285516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>
                <a:solidFill>
                  <a:srgbClr val="0070C0"/>
                </a:solidFill>
                <a:latin typeface="+mj-lt"/>
              </a:rPr>
              <a:t>ŽAO MI JE, ALI ODGOVOR NIJE TOČAN. </a:t>
            </a:r>
          </a:p>
          <a:p>
            <a:pPr algn="ctr"/>
            <a:r>
              <a:rPr lang="hr-HR" sz="2800" dirty="0">
                <a:solidFill>
                  <a:srgbClr val="0070C0"/>
                </a:solidFill>
                <a:latin typeface="+mj-lt"/>
                <a:sym typeface="Wingdings" panose="05000000000000000000" pitchFamily="2" charset="2"/>
              </a:rPr>
              <a:t></a:t>
            </a:r>
            <a:endParaRPr lang="en-US" sz="28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5" name="Thought Bubble: Cloud 4">
            <a:extLst>
              <a:ext uri="{FF2B5EF4-FFF2-40B4-BE49-F238E27FC236}">
                <a16:creationId xmlns:a16="http://schemas.microsoft.com/office/drawing/2014/main" id="{6B92E064-B889-4CDB-A097-3B59B5CF809D}"/>
              </a:ext>
            </a:extLst>
          </p:cNvPr>
          <p:cNvSpPr/>
          <p:nvPr/>
        </p:nvSpPr>
        <p:spPr>
          <a:xfrm rot="739038">
            <a:off x="6417771" y="2438469"/>
            <a:ext cx="3871861" cy="2379546"/>
          </a:xfrm>
          <a:prstGeom prst="cloudCallout">
            <a:avLst/>
          </a:prstGeom>
          <a:solidFill>
            <a:schemeClr val="bg1"/>
          </a:solidFill>
          <a:effectLst>
            <a:innerShdw blurRad="63500" dist="50800" dir="2700000">
              <a:srgbClr val="00B0F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C1FA41-6F76-4E5B-AE74-4EA61CE85042}"/>
              </a:ext>
            </a:extLst>
          </p:cNvPr>
          <p:cNvSpPr txBox="1"/>
          <p:nvPr/>
        </p:nvSpPr>
        <p:spPr>
          <a:xfrm>
            <a:off x="7014957" y="2799322"/>
            <a:ext cx="28551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>
                <a:solidFill>
                  <a:srgbClr val="0070C0"/>
                </a:solidFill>
                <a:latin typeface="+mj-lt"/>
              </a:rPr>
              <a:t>VRATI SE NATRAG PA POKUŠAJ PONOVNO.</a:t>
            </a:r>
          </a:p>
        </p:txBody>
      </p:sp>
    </p:spTree>
    <p:extLst>
      <p:ext uri="{BB962C8B-B14F-4D97-AF65-F5344CB8AC3E}">
        <p14:creationId xmlns:p14="http://schemas.microsoft.com/office/powerpoint/2010/main" val="2859363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8044E9D-FC0B-4ED5-8B85-2B7505C427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15312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10A52F1-6E52-4085-8CB8-4101393BF8F5}"/>
              </a:ext>
            </a:extLst>
          </p:cNvPr>
          <p:cNvGrpSpPr/>
          <p:nvPr/>
        </p:nvGrpSpPr>
        <p:grpSpPr>
          <a:xfrm>
            <a:off x="3256357" y="385596"/>
            <a:ext cx="3931818" cy="2379546"/>
            <a:chOff x="3256357" y="385596"/>
            <a:chExt cx="3931818" cy="2379546"/>
          </a:xfrm>
        </p:grpSpPr>
        <p:sp>
          <p:nvSpPr>
            <p:cNvPr id="9" name="Thought Bubble: Cloud 8">
              <a:extLst>
                <a:ext uri="{FF2B5EF4-FFF2-40B4-BE49-F238E27FC236}">
                  <a16:creationId xmlns:a16="http://schemas.microsoft.com/office/drawing/2014/main" id="{64B4092A-DB19-4958-B233-E7EF2C90D6C1}"/>
                </a:ext>
              </a:extLst>
            </p:cNvPr>
            <p:cNvSpPr/>
            <p:nvPr/>
          </p:nvSpPr>
          <p:spPr>
            <a:xfrm rot="739038">
              <a:off x="3256357" y="385596"/>
              <a:ext cx="3871861" cy="2379546"/>
            </a:xfrm>
            <a:prstGeom prst="cloudCallout">
              <a:avLst/>
            </a:prstGeom>
            <a:solidFill>
              <a:schemeClr val="bg1"/>
            </a:solidFill>
            <a:effectLst>
              <a:innerShdw blurRad="63500" dist="50800" dir="2700000">
                <a:srgbClr val="00B0F0">
                  <a:alpha val="5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1DFE202-844E-4A23-9DDD-36092D28746C}"/>
                </a:ext>
              </a:extLst>
            </p:cNvPr>
            <p:cNvSpPr txBox="1"/>
            <p:nvPr/>
          </p:nvSpPr>
          <p:spPr>
            <a:xfrm>
              <a:off x="3359020" y="882871"/>
              <a:ext cx="3829155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r-HR" sz="2800" dirty="0">
                  <a:solidFill>
                    <a:srgbClr val="0070C0"/>
                  </a:solidFill>
                  <a:latin typeface="+mj-lt"/>
                </a:rPr>
                <a:t>BRAVO!</a:t>
              </a:r>
              <a:r>
                <a:rPr lang="hr-HR" sz="2800" dirty="0">
                  <a:solidFill>
                    <a:srgbClr val="0070C0"/>
                  </a:solidFill>
                  <a:latin typeface="+mj-lt"/>
                  <a:sym typeface="Wingdings" panose="05000000000000000000" pitchFamily="2" charset="2"/>
                </a:rPr>
                <a:t></a:t>
              </a:r>
            </a:p>
            <a:p>
              <a:pPr algn="ctr"/>
              <a:r>
                <a:rPr lang="hr-HR" sz="2800" dirty="0">
                  <a:solidFill>
                    <a:srgbClr val="0070C0"/>
                  </a:solidFill>
                  <a:latin typeface="+mj-lt"/>
                  <a:sym typeface="Wingdings" panose="05000000000000000000" pitchFamily="2" charset="2"/>
                </a:rPr>
                <a:t>DA VIDIMO ŠTO NAS ČEKA DALJE...</a:t>
              </a:r>
              <a:endParaRPr lang="en-US" sz="2800" dirty="0">
                <a:solidFill>
                  <a:srgbClr val="0070C0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5864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5A0F6-835F-4B45-B8CC-D4ADDDBC0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hr-HR" sz="3600" dirty="0">
                <a:solidFill>
                  <a:srgbClr val="0070C0"/>
                </a:solidFill>
              </a:rPr>
              <a:t>ODABERI ZBROJ S RJEŠENJEM 3.</a:t>
            </a:r>
            <a:endParaRPr lang="en-US" sz="3600" dirty="0">
              <a:solidFill>
                <a:srgbClr val="0070C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F5B86B-4366-4FAD-A90D-29A3E1C1E4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15312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FFD8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hlinkClick r:id="rId3" action="ppaction://hlinksldjump"/>
            <a:extLst>
              <a:ext uri="{FF2B5EF4-FFF2-40B4-BE49-F238E27FC236}">
                <a16:creationId xmlns:a16="http://schemas.microsoft.com/office/drawing/2014/main" id="{60E15166-1E85-450B-865F-F56AF516ABC3}"/>
              </a:ext>
            </a:extLst>
          </p:cNvPr>
          <p:cNvSpPr txBox="1"/>
          <p:nvPr/>
        </p:nvSpPr>
        <p:spPr>
          <a:xfrm>
            <a:off x="3859620" y="2732567"/>
            <a:ext cx="956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solidFill>
                  <a:srgbClr val="0070C0"/>
                </a:solidFill>
              </a:rPr>
              <a:t>1 + 4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7" name="TextBox 6">
            <a:hlinkClick r:id="rId3" action="ppaction://hlinksldjump"/>
            <a:extLst>
              <a:ext uri="{FF2B5EF4-FFF2-40B4-BE49-F238E27FC236}">
                <a16:creationId xmlns:a16="http://schemas.microsoft.com/office/drawing/2014/main" id="{1FD15FBB-E19E-4681-A9B1-A672F5ECA578}"/>
              </a:ext>
            </a:extLst>
          </p:cNvPr>
          <p:cNvSpPr txBox="1"/>
          <p:nvPr/>
        </p:nvSpPr>
        <p:spPr>
          <a:xfrm>
            <a:off x="4965430" y="3767469"/>
            <a:ext cx="956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solidFill>
                  <a:srgbClr val="0070C0"/>
                </a:solidFill>
              </a:rPr>
              <a:t>2 + 2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8" name="TextBox 7">
            <a:hlinkClick r:id="rId4" action="ppaction://hlinksldjump"/>
            <a:extLst>
              <a:ext uri="{FF2B5EF4-FFF2-40B4-BE49-F238E27FC236}">
                <a16:creationId xmlns:a16="http://schemas.microsoft.com/office/drawing/2014/main" id="{36F0EA05-A30E-46E6-AD40-EBC4A7FE3AEA}"/>
              </a:ext>
            </a:extLst>
          </p:cNvPr>
          <p:cNvSpPr txBox="1"/>
          <p:nvPr/>
        </p:nvSpPr>
        <p:spPr>
          <a:xfrm>
            <a:off x="5932993" y="2933473"/>
            <a:ext cx="1977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solidFill>
                  <a:srgbClr val="0070C0"/>
                </a:solidFill>
              </a:rPr>
              <a:t>1 + 1 + 1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0" name="TextBox 9">
            <a:hlinkClick r:id="rId3" action="ppaction://hlinksldjump"/>
            <a:extLst>
              <a:ext uri="{FF2B5EF4-FFF2-40B4-BE49-F238E27FC236}">
                <a16:creationId xmlns:a16="http://schemas.microsoft.com/office/drawing/2014/main" id="{352164A7-790C-4344-B79A-B36D1571B513}"/>
              </a:ext>
            </a:extLst>
          </p:cNvPr>
          <p:cNvSpPr txBox="1"/>
          <p:nvPr/>
        </p:nvSpPr>
        <p:spPr>
          <a:xfrm>
            <a:off x="7910622" y="4064520"/>
            <a:ext cx="956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solidFill>
                  <a:srgbClr val="0070C0"/>
                </a:solidFill>
              </a:rPr>
              <a:t>3 + 1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2" name="TextBox 11">
            <a:hlinkClick r:id="rId3" action="ppaction://hlinksldjump"/>
            <a:extLst>
              <a:ext uri="{FF2B5EF4-FFF2-40B4-BE49-F238E27FC236}">
                <a16:creationId xmlns:a16="http://schemas.microsoft.com/office/drawing/2014/main" id="{64BE024C-0A27-4750-AB45-BD57EA496C5E}"/>
              </a:ext>
            </a:extLst>
          </p:cNvPr>
          <p:cNvSpPr txBox="1"/>
          <p:nvPr/>
        </p:nvSpPr>
        <p:spPr>
          <a:xfrm>
            <a:off x="9523229" y="4481273"/>
            <a:ext cx="956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solidFill>
                  <a:srgbClr val="0070C0"/>
                </a:solidFill>
              </a:rPr>
              <a:t>1 + 1</a:t>
            </a:r>
            <a:endParaRPr lang="en-US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397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8044E9D-FC0B-4ED5-8B85-2B7505C427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15312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sp>
        <p:nvSpPr>
          <p:cNvPr id="9" name="Thought Bubble: Cloud 8">
            <a:extLst>
              <a:ext uri="{FF2B5EF4-FFF2-40B4-BE49-F238E27FC236}">
                <a16:creationId xmlns:a16="http://schemas.microsoft.com/office/drawing/2014/main" id="{64B4092A-DB19-4958-B233-E7EF2C90D6C1}"/>
              </a:ext>
            </a:extLst>
          </p:cNvPr>
          <p:cNvSpPr/>
          <p:nvPr/>
        </p:nvSpPr>
        <p:spPr>
          <a:xfrm rot="739038">
            <a:off x="3256357" y="385596"/>
            <a:ext cx="3871861" cy="2379546"/>
          </a:xfrm>
          <a:prstGeom prst="cloudCallout">
            <a:avLst/>
          </a:prstGeom>
          <a:solidFill>
            <a:schemeClr val="bg1"/>
          </a:solidFill>
          <a:effectLst>
            <a:innerShdw blurRad="63500" dist="50800" dir="2700000">
              <a:srgbClr val="00B0F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DFE202-844E-4A23-9DDD-36092D28746C}"/>
              </a:ext>
            </a:extLst>
          </p:cNvPr>
          <p:cNvSpPr txBox="1"/>
          <p:nvPr/>
        </p:nvSpPr>
        <p:spPr>
          <a:xfrm>
            <a:off x="3853543" y="746449"/>
            <a:ext cx="285516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>
                <a:solidFill>
                  <a:srgbClr val="0070C0"/>
                </a:solidFill>
                <a:latin typeface="+mj-lt"/>
              </a:rPr>
              <a:t>ŽAO MI JE, ALI ODGOVOR NIJE TOČAN. </a:t>
            </a:r>
          </a:p>
          <a:p>
            <a:pPr algn="ctr"/>
            <a:r>
              <a:rPr lang="hr-HR" sz="2800" dirty="0">
                <a:solidFill>
                  <a:srgbClr val="0070C0"/>
                </a:solidFill>
                <a:latin typeface="+mj-lt"/>
                <a:sym typeface="Wingdings" panose="05000000000000000000" pitchFamily="2" charset="2"/>
              </a:rPr>
              <a:t></a:t>
            </a:r>
            <a:endParaRPr lang="en-US" sz="28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5" name="Thought Bubble: Cloud 4">
            <a:extLst>
              <a:ext uri="{FF2B5EF4-FFF2-40B4-BE49-F238E27FC236}">
                <a16:creationId xmlns:a16="http://schemas.microsoft.com/office/drawing/2014/main" id="{01BF5DFF-27D0-45B1-ACC4-10EFE6C6AFE2}"/>
              </a:ext>
            </a:extLst>
          </p:cNvPr>
          <p:cNvSpPr/>
          <p:nvPr/>
        </p:nvSpPr>
        <p:spPr>
          <a:xfrm rot="739038">
            <a:off x="6417771" y="2438469"/>
            <a:ext cx="3871861" cy="2379546"/>
          </a:xfrm>
          <a:prstGeom prst="cloudCallout">
            <a:avLst/>
          </a:prstGeom>
          <a:solidFill>
            <a:schemeClr val="bg1"/>
          </a:solidFill>
          <a:effectLst>
            <a:innerShdw blurRad="63500" dist="50800" dir="2700000">
              <a:srgbClr val="00B0F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B4B476-36EC-4870-8134-4C00499E9F04}"/>
              </a:ext>
            </a:extLst>
          </p:cNvPr>
          <p:cNvSpPr txBox="1"/>
          <p:nvPr/>
        </p:nvSpPr>
        <p:spPr>
          <a:xfrm>
            <a:off x="7014957" y="2799322"/>
            <a:ext cx="28551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>
                <a:solidFill>
                  <a:srgbClr val="0070C0"/>
                </a:solidFill>
                <a:latin typeface="+mj-lt"/>
              </a:rPr>
              <a:t>VRATI SE NATRAG PA POKUŠAJ PONOVNO.</a:t>
            </a:r>
          </a:p>
        </p:txBody>
      </p:sp>
    </p:spTree>
    <p:extLst>
      <p:ext uri="{BB962C8B-B14F-4D97-AF65-F5344CB8AC3E}">
        <p14:creationId xmlns:p14="http://schemas.microsoft.com/office/powerpoint/2010/main" val="1211951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272</Words>
  <Application>Microsoft Office PowerPoint</Application>
  <PresentationFormat>Widescreen</PresentationFormat>
  <Paragraphs>120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MATEMATIKA</vt:lpstr>
      <vt:lpstr>PowerPoint Presentation</vt:lpstr>
      <vt:lpstr>PowerPoint Presentation</vt:lpstr>
      <vt:lpstr>PowerPoint Presentation</vt:lpstr>
      <vt:lpstr>KOLIKO DUPINA VIDITE NA SLICI? </vt:lpstr>
      <vt:lpstr>PowerPoint Presentation</vt:lpstr>
      <vt:lpstr>PowerPoint Presentation</vt:lpstr>
      <vt:lpstr>ODABERI ZBROJ S RJEŠENJEM 3.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KOLIKO ŽIVOTINJA VIDITE NA SLICI?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MATEMATIKA</dc:title>
  <dc:creator>Zrinka Crnković</dc:creator>
  <cp:lastModifiedBy>Gordana Ivančić</cp:lastModifiedBy>
  <cp:revision>6</cp:revision>
  <dcterms:created xsi:type="dcterms:W3CDTF">2018-12-07T10:53:23Z</dcterms:created>
  <dcterms:modified xsi:type="dcterms:W3CDTF">2019-04-22T06:52:54Z</dcterms:modified>
</cp:coreProperties>
</file>